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oboto Mono SemiBold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Roboto Mon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103B63A-3FCB-47B1-8B4F-759A8775975E}">
  <a:tblStyle styleId="{3103B63A-3FCB-47B1-8B4F-759A877597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MonoSemiBold-bold.fntdata"/><Relationship Id="rId21" Type="http://schemas.openxmlformats.org/officeDocument/2006/relationships/font" Target="fonts/RobotoMonoSemiBold-regular.fntdata"/><Relationship Id="rId24" Type="http://schemas.openxmlformats.org/officeDocument/2006/relationships/font" Target="fonts/RobotoMonoSemiBold-boldItalic.fntdata"/><Relationship Id="rId23" Type="http://schemas.openxmlformats.org/officeDocument/2006/relationships/font" Target="fonts/RobotoMono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5.xml"/><Relationship Id="rId33" Type="http://schemas.openxmlformats.org/officeDocument/2006/relationships/font" Target="fonts/RobotoMono-regular.fntdata"/><Relationship Id="rId10" Type="http://schemas.openxmlformats.org/officeDocument/2006/relationships/slide" Target="slides/slide4.xml"/><Relationship Id="rId32" Type="http://schemas.openxmlformats.org/officeDocument/2006/relationships/font" Target="fonts/Lato-boldItalic.fntdata"/><Relationship Id="rId13" Type="http://schemas.openxmlformats.org/officeDocument/2006/relationships/slide" Target="slides/slide7.xml"/><Relationship Id="rId35" Type="http://schemas.openxmlformats.org/officeDocument/2006/relationships/font" Target="fonts/RobotoMono-italic.fntdata"/><Relationship Id="rId12" Type="http://schemas.openxmlformats.org/officeDocument/2006/relationships/slide" Target="slides/slide6.xml"/><Relationship Id="rId34" Type="http://schemas.openxmlformats.org/officeDocument/2006/relationships/font" Target="fonts/RobotoMono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RobotoMon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4864203d74_1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4864203d74_1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481b5ad403_2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481b5ad403_2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481b5ad403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481b5ad403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Dar una síntesis de cómo fue quedando la implementación, no tiene más diapos porque no hubo nada demasiado particular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4864203d7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4864203d7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480530916e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480530916e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480530916e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480530916e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5542fe0efc_1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5542fe0efc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5542fe0efc_1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5542fe0efc_1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480530916e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480530916e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480530916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480530916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542fe0efc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5542fe0efc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5542fe0ef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5542fe0ef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42fe0ef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42fe0ef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.rust-lang.org/book/" TargetMode="External"/><Relationship Id="rId4" Type="http://schemas.openxmlformats.org/officeDocument/2006/relationships/hyperlink" Target="https://developer.bitcoin.org/devguide/" TargetMode="External"/><Relationship Id="rId5" Type="http://schemas.openxmlformats.org/officeDocument/2006/relationships/hyperlink" Target="https://developer.bitcoin.org/reference/" TargetMode="External"/><Relationship Id="rId6" Type="http://schemas.openxmlformats.org/officeDocument/2006/relationships/hyperlink" Target="https://docs.gtk.org/" TargetMode="External"/><Relationship Id="rId7" Type="http://schemas.openxmlformats.org/officeDocument/2006/relationships/hyperlink" Target="https://docs.gtk.org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3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931850" y="0"/>
            <a:ext cx="51435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sp>
        <p:nvSpPr>
          <p:cNvPr id="135" name="Google Shape;135;p13"/>
          <p:cNvSpPr txBox="1"/>
          <p:nvPr>
            <p:ph idx="4294967295" type="title"/>
          </p:nvPr>
        </p:nvSpPr>
        <p:spPr>
          <a:xfrm>
            <a:off x="498675" y="207900"/>
            <a:ext cx="8513100" cy="14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3000">
                <a:latin typeface="Roboto Mono"/>
                <a:ea typeface="Roboto Mono"/>
                <a:cs typeface="Roboto Mono"/>
                <a:sym typeface="Roboto Mono"/>
              </a:rPr>
              <a:t>Taller de Programación 1 75-42</a:t>
            </a:r>
            <a:endParaRPr b="1" sz="3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400">
                <a:latin typeface="Roboto Mono SemiBold"/>
                <a:ea typeface="Roboto Mono SemiBold"/>
                <a:cs typeface="Roboto Mono SemiBold"/>
                <a:sym typeface="Roboto Mono SemiBold"/>
              </a:rPr>
              <a:t>Proyecto 1C23: Bitcoin</a:t>
            </a:r>
            <a:endParaRPr sz="2400"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300">
                <a:latin typeface="Roboto Mono SemiBold"/>
                <a:ea typeface="Roboto Mono SemiBold"/>
                <a:cs typeface="Roboto Mono SemiBold"/>
                <a:sym typeface="Roboto Mono SemiBold"/>
              </a:rPr>
              <a:t>Entrega Final</a:t>
            </a:r>
            <a:endParaRPr sz="2300"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100">
                <a:latin typeface="Roboto Mono SemiBold"/>
                <a:ea typeface="Roboto Mono SemiBold"/>
                <a:cs typeface="Roboto Mono SemiBold"/>
                <a:sym typeface="Roboto Mono SemiBold"/>
              </a:rPr>
              <a:t>Cátedra Deymonnaz</a:t>
            </a:r>
            <a:endParaRPr sz="2100"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4">
            <a:alphaModFix amt="94000"/>
          </a:blip>
          <a:stretch>
            <a:fillRect/>
          </a:stretch>
        </p:blipFill>
        <p:spPr>
          <a:xfrm>
            <a:off x="5865324" y="2048425"/>
            <a:ext cx="2808476" cy="24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 txBox="1"/>
          <p:nvPr/>
        </p:nvSpPr>
        <p:spPr>
          <a:xfrm>
            <a:off x="498675" y="2271625"/>
            <a:ext cx="6412800" cy="27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Nombre del grupo: Papas Rústicas</a:t>
            </a:r>
            <a:endParaRPr b="1" sz="17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Integrantes: </a:t>
            </a:r>
            <a:endParaRPr b="1" sz="17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 Mono"/>
              <a:buChar char="●"/>
            </a:pPr>
            <a:r>
              <a:rPr b="1" lang="es" sz="17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Aschieri, Juan Pablo - 108000</a:t>
            </a:r>
            <a:endParaRPr b="1" sz="17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 Mono"/>
              <a:buChar char="●"/>
            </a:pPr>
            <a:r>
              <a:rPr b="1" lang="es" sz="17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Natalini, Marco - 108056</a:t>
            </a:r>
            <a:endParaRPr b="1" sz="17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 Mono"/>
              <a:buChar char="●"/>
            </a:pPr>
            <a:r>
              <a:rPr b="1" lang="es" sz="17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Rovira Rossel, Francisco - 107536</a:t>
            </a:r>
            <a:endParaRPr b="1" sz="17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oboto Mono"/>
              <a:buChar char="●"/>
            </a:pPr>
            <a:r>
              <a:rPr b="1" lang="es" sz="17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Stiefkens, Julián Melmer - 108111</a:t>
            </a:r>
            <a:endParaRPr b="1" sz="17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7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Corrector: Martín Miletta</a:t>
            </a:r>
            <a:endParaRPr b="1" sz="17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8" name="Google Shape;138;p13"/>
          <p:cNvSpPr txBox="1"/>
          <p:nvPr/>
        </p:nvSpPr>
        <p:spPr>
          <a:xfrm>
            <a:off x="6591500" y="4615825"/>
            <a:ext cx="2082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Facultad de </a:t>
            </a:r>
            <a:r>
              <a:rPr lang="es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Ingeniería</a:t>
            </a:r>
            <a:r>
              <a:rPr lang="es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- UBA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2"/>
          <p:cNvSpPr/>
          <p:nvPr/>
        </p:nvSpPr>
        <p:spPr>
          <a:xfrm>
            <a:off x="0" y="437750"/>
            <a:ext cx="6039300" cy="615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2"/>
          <p:cNvSpPr txBox="1"/>
          <p:nvPr>
            <p:ph idx="4294967295" type="title"/>
          </p:nvPr>
        </p:nvSpPr>
        <p:spPr>
          <a:xfrm>
            <a:off x="961725" y="453950"/>
            <a:ext cx="5248800" cy="5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oboto Mono"/>
                <a:ea typeface="Roboto Mono"/>
                <a:cs typeface="Roboto Mono"/>
                <a:sym typeface="Roboto Mono"/>
              </a:rPr>
              <a:t>Protocolo de comunicacion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76" name="Google Shape;2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174" y="1180800"/>
            <a:ext cx="4739900" cy="3600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2"/>
          <p:cNvSpPr txBox="1"/>
          <p:nvPr/>
        </p:nvSpPr>
        <p:spPr>
          <a:xfrm>
            <a:off x="5483900" y="1180800"/>
            <a:ext cx="3482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UIToWalletCommunication</a:t>
            </a:r>
            <a:endParaRPr b="1" sz="20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 -&gt; Wallet </a:t>
            </a:r>
            <a:r>
              <a:rPr lang="e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vía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MPSC Channel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8" name="Google Shape;278;p22"/>
          <p:cNvSpPr txBox="1"/>
          <p:nvPr/>
        </p:nvSpPr>
        <p:spPr>
          <a:xfrm>
            <a:off x="5483900" y="2987875"/>
            <a:ext cx="3393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WalletToUI</a:t>
            </a:r>
            <a:r>
              <a:rPr b="1" lang="es" sz="20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Communication</a:t>
            </a:r>
            <a:endParaRPr b="1" sz="20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Wallet -&gt; UI</a:t>
            </a:r>
            <a:r>
              <a:rPr lang="e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vía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Glib Channel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3"/>
          <p:cNvSpPr/>
          <p:nvPr/>
        </p:nvSpPr>
        <p:spPr>
          <a:xfrm>
            <a:off x="0" y="419700"/>
            <a:ext cx="5656800" cy="632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3"/>
          <p:cNvSpPr txBox="1"/>
          <p:nvPr>
            <p:ph idx="4294967295" type="title"/>
          </p:nvPr>
        </p:nvSpPr>
        <p:spPr>
          <a:xfrm>
            <a:off x="892200" y="460350"/>
            <a:ext cx="4764600" cy="5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s" sz="2500">
                <a:latin typeface="Roboto Mono"/>
                <a:ea typeface="Roboto Mono"/>
                <a:cs typeface="Roboto Mono"/>
                <a:sym typeface="Roboto Mono"/>
              </a:rPr>
              <a:t>Respuestas a solicitudes</a:t>
            </a:r>
            <a:endParaRPr b="1" sz="2500">
              <a:latin typeface="Roboto Mono"/>
              <a:ea typeface="Roboto Mono"/>
              <a:cs typeface="Roboto Mono"/>
              <a:sym typeface="Roboto Mono"/>
            </a:endParaRPr>
          </a:p>
        </p:txBody>
      </p:sp>
      <p:graphicFrame>
        <p:nvGraphicFramePr>
          <p:cNvPr id="285" name="Google Shape;285;p23"/>
          <p:cNvGraphicFramePr/>
          <p:nvPr/>
        </p:nvGraphicFramePr>
        <p:xfrm>
          <a:off x="232825" y="123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{3103B63A-3FCB-47B1-8B4F-759A8775975E}</a:tableStyleId>
              </a:tblPr>
              <a:tblGrid>
                <a:gridCol w="2709825"/>
                <a:gridCol w="27141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UI Requests To Wallet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Wallet Answers to UI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solidFill>
                      <a:schemeClr val="accent6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ChangeWallet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WalletInfo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CreateTx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TxSent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ObtainTxProof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ResultOfTxProof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LastBlockInfo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BlockInfo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45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NextBlockInfo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BlockInfo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448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PreviousBlockInfo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BlockInfo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EndOfProgram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WalletFinished</a:t>
                      </a:r>
                      <a:endParaRPr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86" name="Google Shape;286;p23"/>
          <p:cNvSpPr txBox="1"/>
          <p:nvPr/>
        </p:nvSpPr>
        <p:spPr>
          <a:xfrm>
            <a:off x="5898425" y="917450"/>
            <a:ext cx="30198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Cada un lapso de tiempo de 5 segundos Wallet envía a UI WalletInfo para actualizar su información.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El mensaje FinishedInitializingNode se le 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envía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 la UI para que corte la pantalla de carga e inicie la ventana principal.</a:t>
            </a:r>
            <a:b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Todos los manejos de mensajes pueden fallar y devolver en su lugar un WalletError.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"/>
          <p:cNvSpPr/>
          <p:nvPr/>
        </p:nvSpPr>
        <p:spPr>
          <a:xfrm>
            <a:off x="7189875" y="3958950"/>
            <a:ext cx="636900" cy="400200"/>
          </a:xfrm>
          <a:prstGeom prst="wedgeEllipseCallout">
            <a:avLst>
              <a:gd fmla="val 60265" name="adj1"/>
              <a:gd fmla="val 78861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4"/>
          <p:cNvSpPr/>
          <p:nvPr/>
        </p:nvSpPr>
        <p:spPr>
          <a:xfrm>
            <a:off x="7189875" y="3958950"/>
            <a:ext cx="636900" cy="400200"/>
          </a:xfrm>
          <a:prstGeom prst="wedgeEllipseCallout">
            <a:avLst>
              <a:gd fmla="val -72197" name="adj1"/>
              <a:gd fmla="val 64649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4"/>
          <p:cNvSpPr/>
          <p:nvPr/>
        </p:nvSpPr>
        <p:spPr>
          <a:xfrm>
            <a:off x="0" y="437750"/>
            <a:ext cx="3283200" cy="615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4"/>
          <p:cNvSpPr txBox="1"/>
          <p:nvPr>
            <p:ph idx="4294967295" type="title"/>
          </p:nvPr>
        </p:nvSpPr>
        <p:spPr>
          <a:xfrm>
            <a:off x="1326900" y="453950"/>
            <a:ext cx="1956300" cy="5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oboto Mono"/>
                <a:ea typeface="Roboto Mono"/>
                <a:cs typeface="Roboto Mono"/>
                <a:sym typeface="Roboto Mono"/>
              </a:rPr>
              <a:t>Builder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5" name="Google Shape;295;p24"/>
          <p:cNvSpPr txBox="1"/>
          <p:nvPr/>
        </p:nvSpPr>
        <p:spPr>
          <a:xfrm>
            <a:off x="6251550" y="1750975"/>
            <a:ext cx="291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4"/>
          <p:cNvSpPr txBox="1"/>
          <p:nvPr/>
        </p:nvSpPr>
        <p:spPr>
          <a:xfrm>
            <a:off x="356200" y="1612575"/>
            <a:ext cx="53853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Nos permitió poder acceder a los elementos de la UI en cualquier función.</a:t>
            </a:r>
            <a:b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Mejoró la legibilidad, con firmas más cortas.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Desventaja: tener que obtener los objetos muchas veces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7" name="Google Shape;29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1550" y="1612568"/>
            <a:ext cx="2302733" cy="2302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1025" y="4328400"/>
            <a:ext cx="583987" cy="512174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4"/>
          <p:cNvSpPr txBox="1"/>
          <p:nvPr/>
        </p:nvSpPr>
        <p:spPr>
          <a:xfrm>
            <a:off x="7216285" y="3989700"/>
            <a:ext cx="584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Lato"/>
                <a:ea typeface="Lato"/>
                <a:cs typeface="Lato"/>
                <a:sym typeface="Lato"/>
              </a:rPr>
              <a:t>¿Papá?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0" name="Google Shape;30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73709" y="4335975"/>
            <a:ext cx="636836" cy="55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5"/>
          <p:cNvSpPr txBox="1"/>
          <p:nvPr/>
        </p:nvSpPr>
        <p:spPr>
          <a:xfrm>
            <a:off x="441225" y="390800"/>
            <a:ext cx="8169000" cy="45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Fuentes:</a:t>
            </a:r>
            <a:endParaRPr b="1"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Rust Book: </a:t>
            </a:r>
            <a:r>
              <a:rPr lang="es" sz="1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https://doc.rust-lang.org/book/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Bitcoin Core Developer Guide:</a:t>
            </a: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 sz="1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https://developer.bitcoin.org/devguide/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Bitcoin Core References:</a:t>
            </a: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 sz="1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https://developer.bitcoin.org/reference/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GTK Documentation:</a:t>
            </a: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 sz="1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https://docs.gtk.org</a:t>
            </a:r>
            <a:r>
              <a:rPr lang="es" sz="19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7"/>
              </a:rPr>
              <a:t>/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Programming Bitcoin, Jimmy Song, O’Reilly 2019</a:t>
            </a:r>
            <a:endParaRPr b="1"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Herramientas de Inteligencia Artificial como ChatGPT y Phind</a:t>
            </a:r>
            <a:endParaRPr b="1"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" name="Google Shape;306;p25"/>
          <p:cNvSpPr txBox="1"/>
          <p:nvPr/>
        </p:nvSpPr>
        <p:spPr>
          <a:xfrm>
            <a:off x="592500" y="1525400"/>
            <a:ext cx="726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26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272000" y="-16900"/>
            <a:ext cx="51435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sp>
        <p:nvSpPr>
          <p:cNvPr id="312" name="Google Shape;312;p26"/>
          <p:cNvSpPr txBox="1"/>
          <p:nvPr>
            <p:ph idx="4294967295" type="title"/>
          </p:nvPr>
        </p:nvSpPr>
        <p:spPr>
          <a:xfrm>
            <a:off x="1052550" y="1869800"/>
            <a:ext cx="70389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355"/>
              <a:t>FIN</a:t>
            </a:r>
            <a:endParaRPr b="1" sz="5355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Preguntas?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idx="4294967295" type="body"/>
          </p:nvPr>
        </p:nvSpPr>
        <p:spPr>
          <a:xfrm>
            <a:off x="646175" y="1495300"/>
            <a:ext cx="7145700" cy="3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 Mono"/>
              <a:buChar char="●"/>
            </a:pPr>
            <a:r>
              <a:rPr lang="es" sz="2400">
                <a:latin typeface="Roboto Mono"/>
                <a:ea typeface="Roboto Mono"/>
                <a:cs typeface="Roboto Mono"/>
                <a:sym typeface="Roboto Mono"/>
              </a:rPr>
              <a:t>Cambio en recibida de mensajes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 Mono"/>
              <a:buChar char="●"/>
            </a:pPr>
            <a:r>
              <a:rPr lang="es" sz="2400">
                <a:latin typeface="Roboto Mono"/>
                <a:ea typeface="Roboto Mono"/>
                <a:cs typeface="Roboto Mono"/>
                <a:sym typeface="Roboto Mono"/>
              </a:rPr>
              <a:t>Cambio de Jerarquía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 Mono"/>
              <a:buChar char="●"/>
            </a:pPr>
            <a:r>
              <a:rPr lang="es" sz="2400">
                <a:latin typeface="Roboto Mono"/>
                <a:ea typeface="Roboto Mono"/>
                <a:cs typeface="Roboto Mono"/>
                <a:sym typeface="Roboto Mono"/>
              </a:rPr>
              <a:t>Implementación Wallet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 Mono"/>
              <a:buChar char="●"/>
            </a:pPr>
            <a:r>
              <a:rPr lang="es" sz="2400">
                <a:latin typeface="Roboto Mono"/>
                <a:ea typeface="Roboto Mono"/>
                <a:cs typeface="Roboto Mono"/>
                <a:sym typeface="Roboto Mono"/>
              </a:rPr>
              <a:t>Implementación UI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 Mono"/>
              <a:buChar char="●"/>
            </a:pPr>
            <a:r>
              <a:rPr lang="es" sz="2400">
                <a:latin typeface="Roboto Mono"/>
                <a:ea typeface="Roboto Mono"/>
                <a:cs typeface="Roboto Mono"/>
                <a:sym typeface="Roboto Mono"/>
              </a:rPr>
              <a:t>Protocolo UI-Wallet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 Mono"/>
              <a:buChar char="●"/>
            </a:pPr>
            <a:r>
              <a:rPr lang="es" sz="2400">
                <a:latin typeface="Roboto Mono"/>
                <a:ea typeface="Roboto Mono"/>
                <a:cs typeface="Roboto Mono"/>
                <a:sym typeface="Roboto Mono"/>
              </a:rPr>
              <a:t>Builder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4" name="Google Shape;144;p14"/>
          <p:cNvSpPr/>
          <p:nvPr/>
        </p:nvSpPr>
        <p:spPr>
          <a:xfrm>
            <a:off x="0" y="437750"/>
            <a:ext cx="3433500" cy="615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4"/>
          <p:cNvSpPr txBox="1"/>
          <p:nvPr>
            <p:ph idx="4294967295" type="title"/>
          </p:nvPr>
        </p:nvSpPr>
        <p:spPr>
          <a:xfrm>
            <a:off x="1543275" y="378800"/>
            <a:ext cx="18102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500">
                <a:latin typeface="Roboto Mono"/>
                <a:ea typeface="Roboto Mono"/>
                <a:cs typeface="Roboto Mono"/>
                <a:sym typeface="Roboto Mono"/>
              </a:rPr>
              <a:t>Agenda</a:t>
            </a:r>
            <a:r>
              <a:rPr b="1" lang="es" sz="24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1" sz="24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46" name="Google Shape;14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9249" y="2854925"/>
            <a:ext cx="1510551" cy="151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/>
          <p:nvPr/>
        </p:nvSpPr>
        <p:spPr>
          <a:xfrm>
            <a:off x="0" y="437750"/>
            <a:ext cx="4036800" cy="615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5"/>
          <p:cNvSpPr txBox="1"/>
          <p:nvPr/>
        </p:nvSpPr>
        <p:spPr>
          <a:xfrm>
            <a:off x="383100" y="483950"/>
            <a:ext cx="3581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Message Receiver</a:t>
            </a:r>
            <a:endParaRPr b="1" sz="25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408100" y="1394250"/>
            <a:ext cx="40368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Recibida de Mensajes:</a:t>
            </a:r>
            <a:endParaRPr b="1"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El nodo crea un Worker por peer.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Los Workers y el nodo se comunican con vectores protegidos por Arc Mutex.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Cada uno maneja los mensajes actualizando la información de dichos vectores.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4" name="Google Shape;15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3574" y="288275"/>
            <a:ext cx="1914650" cy="191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5"/>
          <p:cNvSpPr txBox="1"/>
          <p:nvPr/>
        </p:nvSpPr>
        <p:spPr>
          <a:xfrm>
            <a:off x="4394200" y="2202950"/>
            <a:ext cx="4510500" cy="21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Nodo a la espera:</a:t>
            </a:r>
            <a:endParaRPr b="1"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El thread principal del nodo queda inactivo, perfecto para comunicarse con la wallet.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Sigue teniendo la capacidad de comunicarse con peers.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6"/>
          <p:cNvSpPr txBox="1"/>
          <p:nvPr/>
        </p:nvSpPr>
        <p:spPr>
          <a:xfrm>
            <a:off x="237875" y="4563975"/>
            <a:ext cx="663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Usamos una implementación similar a la de la descarga paralela del IBD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1429638" y="2653500"/>
            <a:ext cx="26652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SafeVecHeader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SafeBlockChain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SafePendingTx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p16"/>
          <p:cNvSpPr txBox="1"/>
          <p:nvPr/>
        </p:nvSpPr>
        <p:spPr>
          <a:xfrm>
            <a:off x="4680750" y="2946000"/>
            <a:ext cx="3033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●"/>
            </a:pPr>
            <a:r>
              <a:rPr lang="es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FinishedIndicator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3" name="Google Shape;163;p16"/>
          <p:cNvGrpSpPr/>
          <p:nvPr/>
        </p:nvGrpSpPr>
        <p:grpSpPr>
          <a:xfrm>
            <a:off x="1587425" y="1637163"/>
            <a:ext cx="2349625" cy="482713"/>
            <a:chOff x="1216350" y="1903838"/>
            <a:chExt cx="2349625" cy="482713"/>
          </a:xfrm>
        </p:grpSpPr>
        <p:sp>
          <p:nvSpPr>
            <p:cNvPr id="164" name="Google Shape;164;p16"/>
            <p:cNvSpPr/>
            <p:nvPr/>
          </p:nvSpPr>
          <p:spPr>
            <a:xfrm>
              <a:off x="2549875" y="1903838"/>
              <a:ext cx="1016100" cy="482700"/>
            </a:xfrm>
            <a:prstGeom prst="roundRect">
              <a:avLst>
                <a:gd fmla="val 16667" name="adj"/>
              </a:avLst>
            </a:prstGeom>
            <a:solidFill>
              <a:srgbClr val="FF9900"/>
            </a:solidFill>
            <a:ln cap="flat" cmpd="sng" w="9525">
              <a:solidFill>
                <a:srgbClr val="1B212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>
                  <a:latin typeface="Montserrat"/>
                  <a:ea typeface="Montserrat"/>
                  <a:cs typeface="Montserrat"/>
                  <a:sym typeface="Montserrat"/>
                </a:rPr>
                <a:t>Workers</a:t>
              </a:r>
              <a:endParaRPr b="1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1216350" y="1903850"/>
              <a:ext cx="1016100" cy="482700"/>
            </a:xfrm>
            <a:prstGeom prst="roundRect">
              <a:avLst>
                <a:gd fmla="val 16667" name="adj"/>
              </a:avLst>
            </a:prstGeom>
            <a:solidFill>
              <a:srgbClr val="FF9900"/>
            </a:solidFill>
            <a:ln cap="flat" cmpd="sng" w="9525">
              <a:solidFill>
                <a:srgbClr val="1B212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>
                  <a:latin typeface="Montserrat"/>
                  <a:ea typeface="Montserrat"/>
                  <a:cs typeface="Montserrat"/>
                  <a:sym typeface="Montserrat"/>
                </a:rPr>
                <a:t>Nodo</a:t>
              </a:r>
              <a:endParaRPr b="1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66" name="Google Shape;166;p16"/>
          <p:cNvSpPr/>
          <p:nvPr/>
        </p:nvSpPr>
        <p:spPr>
          <a:xfrm>
            <a:off x="5689488" y="1637175"/>
            <a:ext cx="1016100" cy="4827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9525">
            <a:solidFill>
              <a:srgbClr val="1B21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Workers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" name="Google Shape;167;p16"/>
          <p:cNvSpPr/>
          <p:nvPr/>
        </p:nvSpPr>
        <p:spPr>
          <a:xfrm>
            <a:off x="0" y="437750"/>
            <a:ext cx="4036800" cy="615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6"/>
          <p:cNvSpPr txBox="1"/>
          <p:nvPr/>
        </p:nvSpPr>
        <p:spPr>
          <a:xfrm>
            <a:off x="383100" y="483950"/>
            <a:ext cx="3581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Message Receiver</a:t>
            </a:r>
            <a:endParaRPr b="1" sz="25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7"/>
          <p:cNvSpPr txBox="1"/>
          <p:nvPr/>
        </p:nvSpPr>
        <p:spPr>
          <a:xfrm>
            <a:off x="621300" y="1436475"/>
            <a:ext cx="79014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 Wallet y el Nodo corren en el mismo thread.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Una vez que se crea el MessageReceiver se empieza a trabajar con Wallets.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El Nodo y la Wallet se comunican </a:t>
            </a: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pasándose</a:t>
            </a: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 ellos mismos como parámetros entre funciones.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Cada vez que el usuario cambia de Wallet se vuelve a calcular toda su información y se la envía a la UI.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 Wallet se encarga de comunicarse con la UI.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17"/>
          <p:cNvSpPr/>
          <p:nvPr/>
        </p:nvSpPr>
        <p:spPr>
          <a:xfrm>
            <a:off x="0" y="437750"/>
            <a:ext cx="5134500" cy="615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7"/>
          <p:cNvSpPr txBox="1"/>
          <p:nvPr/>
        </p:nvSpPr>
        <p:spPr>
          <a:xfrm>
            <a:off x="383100" y="483950"/>
            <a:ext cx="4787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Comunicación Wallet/Nodo</a:t>
            </a:r>
            <a:endParaRPr b="1" sz="25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/>
          <p:nvPr/>
        </p:nvSpPr>
        <p:spPr>
          <a:xfrm>
            <a:off x="0" y="261600"/>
            <a:ext cx="4952400" cy="615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8"/>
          <p:cNvSpPr txBox="1"/>
          <p:nvPr/>
        </p:nvSpPr>
        <p:spPr>
          <a:xfrm>
            <a:off x="519000" y="1159350"/>
            <a:ext cx="39144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Lato"/>
              <a:buChar char="●"/>
            </a:pPr>
            <a:r>
              <a:rPr lang="es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El problema principal: ¿quien se convertía en el programa que corre el usuario?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Lato"/>
              <a:buChar char="●"/>
            </a:pPr>
            <a:r>
              <a:rPr lang="es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¿Dónde empieza?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Lato"/>
              <a:buChar char="●"/>
            </a:pPr>
            <a:r>
              <a:rPr lang="es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¿Cuál es su relación con la wallet?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Lato"/>
              <a:buChar char="●"/>
            </a:pPr>
            <a:r>
              <a:rPr lang="es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¿Cómo le llega la información?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18"/>
          <p:cNvSpPr txBox="1"/>
          <p:nvPr>
            <p:ph idx="4294967295" type="title"/>
          </p:nvPr>
        </p:nvSpPr>
        <p:spPr>
          <a:xfrm>
            <a:off x="574725" y="257100"/>
            <a:ext cx="4691700" cy="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latin typeface="Roboto Mono"/>
                <a:ea typeface="Roboto Mono"/>
                <a:cs typeface="Roboto Mono"/>
                <a:sym typeface="Roboto Mono"/>
              </a:rPr>
              <a:t>El Dilema de la UI</a:t>
            </a:r>
            <a:endParaRPr b="1" sz="30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83" name="Google Shape;1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6000" y="1545859"/>
            <a:ext cx="2628701" cy="26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/>
          <p:nvPr/>
        </p:nvSpPr>
        <p:spPr>
          <a:xfrm>
            <a:off x="0" y="261600"/>
            <a:ext cx="8626200" cy="615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9"/>
          <p:cNvSpPr txBox="1"/>
          <p:nvPr>
            <p:ph idx="4294967295" type="title"/>
          </p:nvPr>
        </p:nvSpPr>
        <p:spPr>
          <a:xfrm>
            <a:off x="602025" y="257100"/>
            <a:ext cx="8286000" cy="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latin typeface="Roboto Mono"/>
                <a:ea typeface="Roboto Mono"/>
                <a:cs typeface="Roboto Mono"/>
                <a:sym typeface="Roboto Mono"/>
              </a:rPr>
              <a:t>Comunicación entre Nodo/Wallet y UI (pt. 1)</a:t>
            </a:r>
            <a:endParaRPr b="1" sz="24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1719475" y="976925"/>
            <a:ext cx="3512700" cy="532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cargo run </a:t>
            </a:r>
            <a:r>
              <a:rPr lang="es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--</a:t>
            </a:r>
            <a:r>
              <a:rPr lang="es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node/src/nodo.conf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1" name="Google Shape;191;p19"/>
          <p:cNvSpPr/>
          <p:nvPr/>
        </p:nvSpPr>
        <p:spPr>
          <a:xfrm>
            <a:off x="3367625" y="1529575"/>
            <a:ext cx="337200" cy="634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9"/>
          <p:cNvSpPr/>
          <p:nvPr/>
        </p:nvSpPr>
        <p:spPr>
          <a:xfrm>
            <a:off x="3000275" y="2184225"/>
            <a:ext cx="1071900" cy="6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UI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" name="Google Shape;193;p19"/>
          <p:cNvSpPr/>
          <p:nvPr/>
        </p:nvSpPr>
        <p:spPr>
          <a:xfrm rot="10800000">
            <a:off x="1286500" y="2405600"/>
            <a:ext cx="1660800" cy="6342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9"/>
          <p:cNvSpPr/>
          <p:nvPr/>
        </p:nvSpPr>
        <p:spPr>
          <a:xfrm>
            <a:off x="602025" y="3090050"/>
            <a:ext cx="1660800" cy="6342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Nodo / Wallet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19"/>
          <p:cNvSpPr/>
          <p:nvPr/>
        </p:nvSpPr>
        <p:spPr>
          <a:xfrm>
            <a:off x="1286500" y="3774500"/>
            <a:ext cx="337200" cy="1288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9"/>
          <p:cNvSpPr/>
          <p:nvPr/>
        </p:nvSpPr>
        <p:spPr>
          <a:xfrm>
            <a:off x="3367625" y="2879775"/>
            <a:ext cx="337200" cy="2183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9"/>
          <p:cNvSpPr/>
          <p:nvPr/>
        </p:nvSpPr>
        <p:spPr>
          <a:xfrm>
            <a:off x="1665263" y="4237600"/>
            <a:ext cx="1660800" cy="2415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9"/>
          <p:cNvSpPr txBox="1"/>
          <p:nvPr/>
        </p:nvSpPr>
        <p:spPr>
          <a:xfrm>
            <a:off x="1554575" y="4428775"/>
            <a:ext cx="188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Ui/Wallet Communication Protocol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19"/>
          <p:cNvSpPr txBox="1"/>
          <p:nvPr/>
        </p:nvSpPr>
        <p:spPr>
          <a:xfrm flipH="1">
            <a:off x="5435300" y="1529575"/>
            <a:ext cx="324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4720725" y="1862125"/>
            <a:ext cx="4076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Cambio de </a:t>
            </a: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jerarquía</a:t>
            </a: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la UI como thread principal del programa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Comunicación</a:t>
            </a: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entre hilos con distintos channels siguiendo un protocolo definido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"/>
          <p:cNvSpPr/>
          <p:nvPr/>
        </p:nvSpPr>
        <p:spPr>
          <a:xfrm rot="5400000">
            <a:off x="20750" y="2653675"/>
            <a:ext cx="3331800" cy="410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2174600" y="4215325"/>
            <a:ext cx="6612600" cy="30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0"/>
          <p:cNvSpPr/>
          <p:nvPr/>
        </p:nvSpPr>
        <p:spPr>
          <a:xfrm>
            <a:off x="0" y="261600"/>
            <a:ext cx="3751800" cy="615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0"/>
          <p:cNvSpPr txBox="1"/>
          <p:nvPr>
            <p:ph idx="4294967295" type="title"/>
          </p:nvPr>
        </p:nvSpPr>
        <p:spPr>
          <a:xfrm>
            <a:off x="602025" y="257100"/>
            <a:ext cx="3081600" cy="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latin typeface="Roboto Mono"/>
                <a:ea typeface="Roboto Mono"/>
                <a:cs typeface="Roboto Mono"/>
                <a:sym typeface="Roboto Mono"/>
              </a:rPr>
              <a:t>Inicio de la UI</a:t>
            </a:r>
            <a:endParaRPr b="1" sz="24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9" name="Google Shape;209;p20"/>
          <p:cNvSpPr/>
          <p:nvPr/>
        </p:nvSpPr>
        <p:spPr>
          <a:xfrm>
            <a:off x="1248050" y="1022813"/>
            <a:ext cx="877200" cy="3957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main()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0" name="Google Shape;210;p20"/>
          <p:cNvSpPr/>
          <p:nvPr/>
        </p:nvSpPr>
        <p:spPr>
          <a:xfrm>
            <a:off x="770450" y="1787250"/>
            <a:ext cx="1832400" cy="395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start_app(args)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1" name="Google Shape;211;p20"/>
          <p:cNvSpPr/>
          <p:nvPr/>
        </p:nvSpPr>
        <p:spPr>
          <a:xfrm>
            <a:off x="1198700" y="2492475"/>
            <a:ext cx="975900" cy="39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Montserrat"/>
                <a:ea typeface="Montserrat"/>
                <a:cs typeface="Montserrat"/>
                <a:sym typeface="Montserrat"/>
              </a:rPr>
              <a:t>creación de channels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" name="Google Shape;212;p20"/>
          <p:cNvSpPr/>
          <p:nvPr/>
        </p:nvSpPr>
        <p:spPr>
          <a:xfrm>
            <a:off x="3134600" y="2492475"/>
            <a:ext cx="2240400" cy="39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run(args, channels)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3" name="Google Shape;213;p20"/>
          <p:cNvSpPr/>
          <p:nvPr/>
        </p:nvSpPr>
        <p:spPr>
          <a:xfrm>
            <a:off x="348350" y="3206600"/>
            <a:ext cx="2676600" cy="4494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run_app(args, channels)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4" name="Google Shape;214;p20"/>
          <p:cNvSpPr/>
          <p:nvPr/>
        </p:nvSpPr>
        <p:spPr>
          <a:xfrm>
            <a:off x="1031450" y="4172275"/>
            <a:ext cx="1310400" cy="3957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inicio de Loading Screen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20"/>
          <p:cNvSpPr/>
          <p:nvPr/>
        </p:nvSpPr>
        <p:spPr>
          <a:xfrm>
            <a:off x="2809200" y="4172275"/>
            <a:ext cx="1310400" cy="3957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conexión de señales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" name="Google Shape;216;p20"/>
          <p:cNvSpPr/>
          <p:nvPr/>
        </p:nvSpPr>
        <p:spPr>
          <a:xfrm>
            <a:off x="4447175" y="4172275"/>
            <a:ext cx="1310400" cy="3957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mostrar la ventana principal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7" name="Google Shape;217;p20"/>
          <p:cNvCxnSpPr>
            <a:stCxn id="209" idx="2"/>
          </p:cNvCxnSpPr>
          <p:nvPr/>
        </p:nvCxnSpPr>
        <p:spPr>
          <a:xfrm>
            <a:off x="1686650" y="1418513"/>
            <a:ext cx="0" cy="369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8" name="Google Shape;218;p20"/>
          <p:cNvCxnSpPr>
            <a:stCxn id="210" idx="2"/>
            <a:endCxn id="211" idx="0"/>
          </p:cNvCxnSpPr>
          <p:nvPr/>
        </p:nvCxnSpPr>
        <p:spPr>
          <a:xfrm>
            <a:off x="1686650" y="2182950"/>
            <a:ext cx="0" cy="309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9" name="Google Shape;219;p20"/>
          <p:cNvCxnSpPr>
            <a:stCxn id="211" idx="3"/>
            <a:endCxn id="212" idx="1"/>
          </p:cNvCxnSpPr>
          <p:nvPr/>
        </p:nvCxnSpPr>
        <p:spPr>
          <a:xfrm>
            <a:off x="2174600" y="2690325"/>
            <a:ext cx="9600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0" name="Google Shape;220;p20"/>
          <p:cNvCxnSpPr>
            <a:stCxn id="211" idx="2"/>
            <a:endCxn id="213" idx="0"/>
          </p:cNvCxnSpPr>
          <p:nvPr/>
        </p:nvCxnSpPr>
        <p:spPr>
          <a:xfrm>
            <a:off x="1686650" y="2888175"/>
            <a:ext cx="0" cy="318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1" name="Google Shape;221;p20"/>
          <p:cNvCxnSpPr>
            <a:stCxn id="213" idx="2"/>
            <a:endCxn id="214" idx="0"/>
          </p:cNvCxnSpPr>
          <p:nvPr/>
        </p:nvCxnSpPr>
        <p:spPr>
          <a:xfrm>
            <a:off x="1686650" y="3656000"/>
            <a:ext cx="0" cy="516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2" name="Google Shape;222;p20"/>
          <p:cNvCxnSpPr>
            <a:stCxn id="214" idx="3"/>
            <a:endCxn id="215" idx="1"/>
          </p:cNvCxnSpPr>
          <p:nvPr/>
        </p:nvCxnSpPr>
        <p:spPr>
          <a:xfrm>
            <a:off x="2341850" y="4370125"/>
            <a:ext cx="467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20"/>
          <p:cNvCxnSpPr>
            <a:stCxn id="215" idx="3"/>
            <a:endCxn id="216" idx="1"/>
          </p:cNvCxnSpPr>
          <p:nvPr/>
        </p:nvCxnSpPr>
        <p:spPr>
          <a:xfrm>
            <a:off x="4119600" y="4370125"/>
            <a:ext cx="3276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4" name="Google Shape;224;p20"/>
          <p:cNvSpPr/>
          <p:nvPr/>
        </p:nvSpPr>
        <p:spPr>
          <a:xfrm>
            <a:off x="5556200" y="2546575"/>
            <a:ext cx="3311700" cy="30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0"/>
          <p:cNvSpPr txBox="1"/>
          <p:nvPr/>
        </p:nvSpPr>
        <p:spPr>
          <a:xfrm>
            <a:off x="6335000" y="2182950"/>
            <a:ext cx="131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Node/Wallet</a:t>
            </a:r>
            <a:endParaRPr b="1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0"/>
          <p:cNvSpPr txBox="1"/>
          <p:nvPr/>
        </p:nvSpPr>
        <p:spPr>
          <a:xfrm>
            <a:off x="6713725" y="4448975"/>
            <a:ext cx="46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7" name="Google Shape;227;p20"/>
          <p:cNvCxnSpPr/>
          <p:nvPr/>
        </p:nvCxnSpPr>
        <p:spPr>
          <a:xfrm>
            <a:off x="6703650" y="2959275"/>
            <a:ext cx="10200" cy="1157700"/>
          </a:xfrm>
          <a:prstGeom prst="straightConnector1">
            <a:avLst/>
          </a:prstGeom>
          <a:noFill/>
          <a:ln cap="flat" cmpd="sng" w="38100">
            <a:solidFill>
              <a:srgbClr val="EA9999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228" name="Google Shape;228;p20"/>
          <p:cNvCxnSpPr/>
          <p:nvPr/>
        </p:nvCxnSpPr>
        <p:spPr>
          <a:xfrm rot="10800000">
            <a:off x="7005625" y="2979325"/>
            <a:ext cx="0" cy="1107300"/>
          </a:xfrm>
          <a:prstGeom prst="straightConnector1">
            <a:avLst/>
          </a:prstGeom>
          <a:noFill/>
          <a:ln cap="flat" cmpd="sng" w="38100">
            <a:solidFill>
              <a:srgbClr val="EA9999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29" name="Google Shape;229;p20"/>
          <p:cNvSpPr txBox="1"/>
          <p:nvPr/>
        </p:nvSpPr>
        <p:spPr>
          <a:xfrm>
            <a:off x="7126425" y="3392075"/>
            <a:ext cx="150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4CCCC"/>
                </a:solidFill>
                <a:latin typeface="Lato"/>
                <a:ea typeface="Lato"/>
                <a:cs typeface="Lato"/>
                <a:sym typeface="Lato"/>
              </a:rPr>
              <a:t>Comunicación</a:t>
            </a:r>
            <a:endParaRPr b="1">
              <a:solidFill>
                <a:srgbClr val="F4CCCC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1"/>
          <p:cNvSpPr/>
          <p:nvPr/>
        </p:nvSpPr>
        <p:spPr>
          <a:xfrm>
            <a:off x="8173300" y="587138"/>
            <a:ext cx="291900" cy="45495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1"/>
          <p:cNvSpPr/>
          <p:nvPr/>
        </p:nvSpPr>
        <p:spPr>
          <a:xfrm>
            <a:off x="8228650" y="1685613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1"/>
          <p:cNvSpPr/>
          <p:nvPr/>
        </p:nvSpPr>
        <p:spPr>
          <a:xfrm>
            <a:off x="8228650" y="959563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1"/>
          <p:cNvSpPr/>
          <p:nvPr/>
        </p:nvSpPr>
        <p:spPr>
          <a:xfrm>
            <a:off x="8228650" y="1322575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1"/>
          <p:cNvSpPr/>
          <p:nvPr/>
        </p:nvSpPr>
        <p:spPr>
          <a:xfrm>
            <a:off x="8228650" y="3829438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1"/>
          <p:cNvSpPr/>
          <p:nvPr/>
        </p:nvSpPr>
        <p:spPr>
          <a:xfrm>
            <a:off x="8228650" y="3103388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1"/>
          <p:cNvSpPr/>
          <p:nvPr/>
        </p:nvSpPr>
        <p:spPr>
          <a:xfrm>
            <a:off x="8228650" y="3466400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1"/>
          <p:cNvSpPr/>
          <p:nvPr/>
        </p:nvSpPr>
        <p:spPr>
          <a:xfrm>
            <a:off x="8228650" y="4555488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1"/>
          <p:cNvSpPr/>
          <p:nvPr/>
        </p:nvSpPr>
        <p:spPr>
          <a:xfrm>
            <a:off x="8228650" y="4192450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1"/>
          <p:cNvSpPr/>
          <p:nvPr/>
        </p:nvSpPr>
        <p:spPr>
          <a:xfrm>
            <a:off x="8228650" y="4918513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1"/>
          <p:cNvSpPr/>
          <p:nvPr/>
        </p:nvSpPr>
        <p:spPr>
          <a:xfrm>
            <a:off x="1077000" y="593875"/>
            <a:ext cx="291900" cy="45495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1"/>
          <p:cNvSpPr/>
          <p:nvPr/>
        </p:nvSpPr>
        <p:spPr>
          <a:xfrm>
            <a:off x="0" y="261600"/>
            <a:ext cx="8626200" cy="615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1"/>
          <p:cNvSpPr txBox="1"/>
          <p:nvPr>
            <p:ph idx="4294967295" type="title"/>
          </p:nvPr>
        </p:nvSpPr>
        <p:spPr>
          <a:xfrm>
            <a:off x="602025" y="257100"/>
            <a:ext cx="8286000" cy="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latin typeface="Roboto Mono"/>
                <a:ea typeface="Roboto Mono"/>
                <a:cs typeface="Roboto Mono"/>
                <a:sym typeface="Roboto Mono"/>
              </a:rPr>
              <a:t>Comunicación</a:t>
            </a:r>
            <a:r>
              <a:rPr b="1" lang="es" sz="2400">
                <a:latin typeface="Roboto Mono"/>
                <a:ea typeface="Roboto Mono"/>
                <a:cs typeface="Roboto Mono"/>
                <a:sym typeface="Roboto Mono"/>
              </a:rPr>
              <a:t> entre Nodo/Wallet y UI (pt. 2)</a:t>
            </a:r>
            <a:endParaRPr b="1" sz="24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7" name="Google Shape;247;p21"/>
          <p:cNvSpPr/>
          <p:nvPr/>
        </p:nvSpPr>
        <p:spPr>
          <a:xfrm>
            <a:off x="4877475" y="2023300"/>
            <a:ext cx="1407900" cy="1157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UI Backend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21"/>
          <p:cNvSpPr/>
          <p:nvPr/>
        </p:nvSpPr>
        <p:spPr>
          <a:xfrm>
            <a:off x="7127825" y="1993050"/>
            <a:ext cx="1407900" cy="1157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UI Frontend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21"/>
          <p:cNvSpPr/>
          <p:nvPr/>
        </p:nvSpPr>
        <p:spPr>
          <a:xfrm>
            <a:off x="3019675" y="2315075"/>
            <a:ext cx="1761600" cy="4128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1"/>
          <p:cNvSpPr/>
          <p:nvPr/>
        </p:nvSpPr>
        <p:spPr>
          <a:xfrm>
            <a:off x="1132350" y="1692350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1"/>
          <p:cNvSpPr/>
          <p:nvPr/>
        </p:nvSpPr>
        <p:spPr>
          <a:xfrm>
            <a:off x="1132350" y="2055363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1"/>
          <p:cNvSpPr/>
          <p:nvPr/>
        </p:nvSpPr>
        <p:spPr>
          <a:xfrm flipH="1" rot="10800000">
            <a:off x="1741325" y="3110125"/>
            <a:ext cx="4220700" cy="1368900"/>
          </a:xfrm>
          <a:prstGeom prst="uturnArrow">
            <a:avLst>
              <a:gd fmla="val 25000" name="adj1"/>
              <a:gd fmla="val 25000" name="adj2"/>
              <a:gd fmla="val 25000" name="adj3"/>
              <a:gd fmla="val 43750" name="adj4"/>
              <a:gd fmla="val 89259" name="adj5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1"/>
          <p:cNvSpPr/>
          <p:nvPr/>
        </p:nvSpPr>
        <p:spPr>
          <a:xfrm>
            <a:off x="1132350" y="966300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1"/>
          <p:cNvSpPr/>
          <p:nvPr/>
        </p:nvSpPr>
        <p:spPr>
          <a:xfrm>
            <a:off x="1132350" y="1329313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1"/>
          <p:cNvSpPr/>
          <p:nvPr/>
        </p:nvSpPr>
        <p:spPr>
          <a:xfrm>
            <a:off x="915950" y="2013025"/>
            <a:ext cx="2073600" cy="10368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Montserrat"/>
                <a:ea typeface="Montserrat"/>
                <a:cs typeface="Montserrat"/>
                <a:sym typeface="Montserrat"/>
              </a:rPr>
              <a:t>Nodo / Wallet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p21"/>
          <p:cNvSpPr/>
          <p:nvPr/>
        </p:nvSpPr>
        <p:spPr>
          <a:xfrm>
            <a:off x="1132350" y="3836175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1"/>
          <p:cNvSpPr/>
          <p:nvPr/>
        </p:nvSpPr>
        <p:spPr>
          <a:xfrm>
            <a:off x="1132350" y="3110125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1"/>
          <p:cNvSpPr/>
          <p:nvPr/>
        </p:nvSpPr>
        <p:spPr>
          <a:xfrm>
            <a:off x="1132350" y="3473138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/>
          <p:nvPr/>
        </p:nvSpPr>
        <p:spPr>
          <a:xfrm>
            <a:off x="1132350" y="4562225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1"/>
          <p:cNvSpPr/>
          <p:nvPr/>
        </p:nvSpPr>
        <p:spPr>
          <a:xfrm>
            <a:off x="1132350" y="4199188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1"/>
          <p:cNvSpPr/>
          <p:nvPr/>
        </p:nvSpPr>
        <p:spPr>
          <a:xfrm>
            <a:off x="1132350" y="4925250"/>
            <a:ext cx="181200" cy="231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1"/>
          <p:cNvSpPr txBox="1"/>
          <p:nvPr/>
        </p:nvSpPr>
        <p:spPr>
          <a:xfrm rot="-5400000">
            <a:off x="-68475" y="3891500"/>
            <a:ext cx="174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Respuesta a peers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3206075" y="4424050"/>
            <a:ext cx="129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Glib Channel</a:t>
            </a:r>
            <a:endParaRPr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21"/>
          <p:cNvSpPr txBox="1"/>
          <p:nvPr/>
        </p:nvSpPr>
        <p:spPr>
          <a:xfrm>
            <a:off x="2386075" y="3739225"/>
            <a:ext cx="2801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WalletToUICommunication (UIResponse)</a:t>
            </a:r>
            <a:endParaRPr b="1" sz="11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1"/>
          <p:cNvSpPr txBox="1"/>
          <p:nvPr/>
        </p:nvSpPr>
        <p:spPr>
          <a:xfrm>
            <a:off x="3416738" y="2657538"/>
            <a:ext cx="104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rgbClr val="4A86E8"/>
                </a:solidFill>
                <a:latin typeface="Lato"/>
                <a:ea typeface="Lato"/>
                <a:cs typeface="Lato"/>
                <a:sym typeface="Lato"/>
              </a:rPr>
              <a:t>MPSC Channel</a:t>
            </a:r>
            <a:endParaRPr b="1" sz="1000">
              <a:solidFill>
                <a:srgbClr val="4A86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21"/>
          <p:cNvSpPr txBox="1"/>
          <p:nvPr/>
        </p:nvSpPr>
        <p:spPr>
          <a:xfrm>
            <a:off x="2969325" y="1909600"/>
            <a:ext cx="196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A86E8"/>
                </a:solidFill>
                <a:latin typeface="Lato"/>
                <a:ea typeface="Lato"/>
                <a:cs typeface="Lato"/>
                <a:sym typeface="Lato"/>
              </a:rPr>
              <a:t>UIToWalletCommunication (UIRequest)</a:t>
            </a:r>
            <a:endParaRPr b="1" sz="1100">
              <a:solidFill>
                <a:srgbClr val="4A86E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1"/>
          <p:cNvSpPr/>
          <p:nvPr/>
        </p:nvSpPr>
        <p:spPr>
          <a:xfrm>
            <a:off x="6381575" y="2486200"/>
            <a:ext cx="664500" cy="231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1"/>
          <p:cNvSpPr txBox="1"/>
          <p:nvPr/>
        </p:nvSpPr>
        <p:spPr>
          <a:xfrm>
            <a:off x="6306125" y="2052938"/>
            <a:ext cx="815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Signal Handling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1"/>
          <p:cNvSpPr txBox="1"/>
          <p:nvPr/>
        </p:nvSpPr>
        <p:spPr>
          <a:xfrm rot="5400000">
            <a:off x="7684150" y="3891500"/>
            <a:ext cx="196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Usuario interactuando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921313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